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81" r:id="rId4"/>
    <p:sldId id="264" r:id="rId5"/>
    <p:sldId id="258" r:id="rId6"/>
    <p:sldId id="259" r:id="rId7"/>
    <p:sldId id="260" r:id="rId8"/>
    <p:sldId id="279" r:id="rId9"/>
    <p:sldId id="261" r:id="rId10"/>
    <p:sldId id="262" r:id="rId11"/>
    <p:sldId id="263" r:id="rId12"/>
    <p:sldId id="265" r:id="rId13"/>
    <p:sldId id="266" r:id="rId14"/>
    <p:sldId id="267" r:id="rId15"/>
    <p:sldId id="277" r:id="rId16"/>
    <p:sldId id="268" r:id="rId17"/>
    <p:sldId id="269" r:id="rId18"/>
    <p:sldId id="270" r:id="rId19"/>
    <p:sldId id="271" r:id="rId20"/>
    <p:sldId id="272" r:id="rId21"/>
    <p:sldId id="273" r:id="rId22"/>
    <p:sldId id="276" r:id="rId23"/>
    <p:sldId id="274" r:id="rId24"/>
    <p:sldId id="278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D261A-00FF-4991-BC24-C2C8E3F54B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Metr4901 – Thesis Seminar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7D48D2-68D1-4650-B230-74D04CAF01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Callum Rohweder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A9108F-CD44-4FAF-9C0A-F51BD36D9E54}"/>
              </a:ext>
            </a:extLst>
          </p:cNvPr>
          <p:cNvSpPr txBox="1"/>
          <p:nvPr/>
        </p:nvSpPr>
        <p:spPr>
          <a:xfrm>
            <a:off x="2272478" y="5608778"/>
            <a:ext cx="5390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/>
              <a:t>(Virtual) Robotics and Experimental Platform</a:t>
            </a:r>
          </a:p>
        </p:txBody>
      </p:sp>
    </p:spTree>
    <p:extLst>
      <p:ext uri="{BB962C8B-B14F-4D97-AF65-F5344CB8AC3E}">
        <p14:creationId xmlns:p14="http://schemas.microsoft.com/office/powerpoint/2010/main" val="16850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823282C-E03F-4266-BFBB-21EFF18BF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Setting up A</a:t>
            </a:r>
            <a:br>
              <a:rPr lang="en-AU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Remote client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B7BC99D-DEB2-467D-8AF5-19CB75CBC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777" y="2257800"/>
            <a:ext cx="3979228" cy="2123007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Custom embedded scripts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93906C-C2BC-4016-B431-F0D4039F8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5005" y="1576228"/>
            <a:ext cx="6831724" cy="34861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E8EFA2-45AF-41F1-AE11-5DBDC1F4D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71" y="2963738"/>
            <a:ext cx="1689540" cy="377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046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43FED-96A2-4B79-A046-73853F8D6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3691844" cy="147857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Remote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2AAFE-96D3-488E-9ACD-EBDE67EA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506" y="2249487"/>
            <a:ext cx="2547257" cy="1632557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Input joint number and angle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337DE8-D969-4F38-8DDB-4529015D6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878" y="1905959"/>
            <a:ext cx="8963122" cy="477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820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7A158-6787-4B78-9A48-6B4571BF7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976754" cy="1478570"/>
          </a:xfrm>
        </p:spPr>
        <p:txBody>
          <a:bodyPr/>
          <a:lstStyle/>
          <a:p>
            <a:r>
              <a:rPr lang="en-AU">
                <a:solidFill>
                  <a:schemeClr val="bg2">
                    <a:lumMod val="75000"/>
                  </a:schemeClr>
                </a:solidFill>
              </a:rPr>
              <a:t>Forward Kinematics</a:t>
            </a:r>
            <a:endParaRPr lang="en-AU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6E80C-7C7C-4F4F-BC61-0624E2C16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278" y="2025043"/>
            <a:ext cx="4419803" cy="3541714"/>
          </a:xfrm>
        </p:spPr>
        <p:txBody>
          <a:bodyPr/>
          <a:lstStyle/>
          <a:p>
            <a:r>
              <a:rPr lang="en-AU">
                <a:solidFill>
                  <a:schemeClr val="bg2">
                    <a:lumMod val="75000"/>
                  </a:schemeClr>
                </a:solidFill>
              </a:rPr>
              <a:t>Need to get hand position in space</a:t>
            </a:r>
          </a:p>
          <a:p>
            <a:r>
              <a:rPr lang="en-AU">
                <a:solidFill>
                  <a:schemeClr val="bg2">
                    <a:lumMod val="75000"/>
                  </a:schemeClr>
                </a:solidFill>
              </a:rPr>
              <a:t>Allows joint angles for motion to a new point to then be calculated using Inverse kinematics</a:t>
            </a:r>
            <a:endParaRPr lang="en-AU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8D65BD-5CEF-4F62-8353-482B2227D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147" y="1576238"/>
            <a:ext cx="4452294" cy="392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590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E9CCD-BB77-4E59-9B7F-A227BEC43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760623" cy="147857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5D87D6-FD2C-48B5-B095-FCA886450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90018" y="656514"/>
            <a:ext cx="5429250" cy="29813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903E4DE-A7D6-4231-9E37-6DF8257D11F8}"/>
                  </a:ext>
                </a:extLst>
              </p:cNvPr>
              <p:cNvSpPr txBox="1"/>
              <p:nvPr/>
            </p:nvSpPr>
            <p:spPr>
              <a:xfrm>
                <a:off x="750351" y="2197264"/>
                <a:ext cx="3872204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Rotation about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 axis such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are parallel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AU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AU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endParaRPr lang="en-AU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Translation along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AU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axis to make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colinear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AU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endParaRPr lang="en-AU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Translation along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axis to bring the origins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together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AU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endParaRPr lang="en-AU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Rotation about the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axis to align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AU" i="1" dirty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axis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AU" i="1" dirty="0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AU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>
                    <a:solidFill>
                      <a:schemeClr val="bg2">
                        <a:lumMod val="7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AU" b="0" i="1" smtClean="0">
                            <a:solidFill>
                              <a:schemeClr val="bg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AU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903E4DE-A7D6-4231-9E37-6DF8257D11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351" y="2197264"/>
                <a:ext cx="3872204" cy="3416320"/>
              </a:xfrm>
              <a:prstGeom prst="rect">
                <a:avLst/>
              </a:prstGeom>
              <a:blipFill>
                <a:blip r:embed="rId4"/>
                <a:stretch>
                  <a:fillRect l="-1260" t="-891" b="-178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E1B49CDA-83D0-46DE-A157-F1A2F3A4F2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3765" y="4055153"/>
            <a:ext cx="2901755" cy="245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899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898CA-8E81-4C6F-ACAD-2DC04FA1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727372" cy="147857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Coordinates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C9D546-1A36-46C5-B799-B320B88E3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068" y="2097088"/>
            <a:ext cx="4276727" cy="33450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68DBA2-23C9-419E-9034-E4CBEE92C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274" y="3172626"/>
            <a:ext cx="4057650" cy="1762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412AF0-762F-41CF-8B4F-DE8D0BBD04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4911" y="5367351"/>
            <a:ext cx="300037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59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4A45A-AEC1-49C6-9FDF-82946AA02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Coordinates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89E653-3E65-4F86-AA66-AA89CA89E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0756" y="2097088"/>
            <a:ext cx="4496655" cy="33450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CC21B9-750E-4FA8-B7BF-2AFF75094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934" y="3120132"/>
            <a:ext cx="4019550" cy="17335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B617E4-BFB6-4532-9293-8EFDA199F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521" y="5340030"/>
            <a:ext cx="300037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42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7446D-9235-43F8-B786-B5D81BA26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48" y="663786"/>
            <a:ext cx="4541980" cy="147857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Transformation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8ACB6-A2BB-468C-A464-4C75174EA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663786"/>
            <a:ext cx="4541982" cy="2435075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Generated in MATLAB® 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Simplified by removing small coefficients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05BDED-119D-4525-8CD1-670F5954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6835"/>
            <a:ext cx="12192000" cy="350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201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F7A83-1744-4429-A76A-6F507DC98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5060211" cy="147857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Checking Forward Kinematics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313FC-C72B-46C4-AD6E-F7486CC76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5060212" cy="1969973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Neither work yet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Need correct initial position and angles for given kinematics solution</a:t>
            </a:r>
          </a:p>
          <a:p>
            <a:endParaRPr lang="en-AU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A68249-8A73-48CA-99A1-F9F392A84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0048" y="618518"/>
            <a:ext cx="3990975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99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56E4C3-887A-493B-9BDB-705116A24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880" y="869132"/>
            <a:ext cx="3200243" cy="48390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63B233-8D21-40EB-9FEB-7222EE890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4123" y="869132"/>
            <a:ext cx="2819790" cy="48390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A24EE8-084D-48C4-82FB-D2E53A5F8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0159" y="869132"/>
            <a:ext cx="3653721" cy="484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3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FC5F3-C308-4E1D-A50B-D7022261A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Inverse Kinematics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FAE3E1-319D-4021-B92C-EE08961F2A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3060" y="2097088"/>
                <a:ext cx="5060211" cy="354171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AU" b="0" i="1" dirty="0">
                    <a:solidFill>
                      <a:schemeClr val="bg2">
                        <a:lumMod val="50000"/>
                      </a:schemeClr>
                    </a:solidFill>
                    <a:latin typeface="Cambria Math" panose="02040503050406030204" pitchFamily="18" charset="0"/>
                  </a:rPr>
                  <a:t>Strategy</a:t>
                </a:r>
              </a:p>
              <a:p>
                <a14:m>
                  <m:oMath xmlns:m="http://schemas.openxmlformats.org/officeDocument/2006/math">
                    <m:r>
                      <a:rPr lang="en-AU" b="0" i="1" smtClean="0">
                        <a:solidFill>
                          <a:schemeClr val="bg2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AU" b="0" i="1" smtClean="0">
                        <a:solidFill>
                          <a:schemeClr val="bg2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sSub>
                      <m:sSubPr>
                        <m:ctrlP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sSub>
                      <m:sSubPr>
                        <m:ctrlP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</m:oMath>
                </a14:m>
                <a:endParaRPr lang="en-AU" b="0" dirty="0">
                  <a:solidFill>
                    <a:schemeClr val="bg2">
                      <a:lumMod val="50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AU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r>
                      <a:rPr lang="en-AU" b="0" i="1" smtClean="0">
                        <a:solidFill>
                          <a:schemeClr val="bg2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AU" b="0" i="1" smtClean="0">
                        <a:solidFill>
                          <a:schemeClr val="bg2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sSub>
                      <m:sSubPr>
                        <m:ctrlP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sSub>
                      <m:sSubPr>
                        <m:ctrlP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</m:oMath>
                </a14:m>
                <a:endParaRPr lang="en-AU" dirty="0">
                  <a:solidFill>
                    <a:schemeClr val="bg2">
                      <a:lumMod val="50000"/>
                    </a:schemeClr>
                  </a:solidFill>
                </a:endParaRPr>
              </a:p>
              <a:p>
                <a:r>
                  <a:rPr lang="en-AU" dirty="0">
                    <a:solidFill>
                      <a:schemeClr val="bg2">
                        <a:lumMod val="50000"/>
                      </a:schemeClr>
                    </a:solidFill>
                  </a:rPr>
                  <a:t>Check for differences in matrices, and equate for angles</a:t>
                </a:r>
              </a:p>
              <a:p>
                <a:r>
                  <a:rPr lang="en-AU" dirty="0">
                    <a:solidFill>
                      <a:schemeClr val="bg2">
                        <a:lumMod val="50000"/>
                      </a:schemeClr>
                    </a:solidFill>
                  </a:rPr>
                  <a:t>Doesn’t work if joints are parallel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FAE3E1-319D-4021-B92C-EE08961F2A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3060" y="2097088"/>
                <a:ext cx="5060211" cy="3541714"/>
              </a:xfrm>
              <a:blipFill>
                <a:blip r:embed="rId2"/>
                <a:stretch>
                  <a:fillRect l="-2530" t="-516" r="-204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E34ACBB-EA82-46EA-A1B0-0DA438186BC8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5803271" y="3867945"/>
            <a:ext cx="100410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C1E020B-CBF5-4881-8F66-52E91F69C549}"/>
              </a:ext>
            </a:extLst>
          </p:cNvPr>
          <p:cNvSpPr txBox="1">
            <a:spLocks/>
          </p:cNvSpPr>
          <p:nvPr/>
        </p:nvSpPr>
        <p:spPr>
          <a:xfrm>
            <a:off x="6807373" y="2097088"/>
            <a:ext cx="395719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i="1" dirty="0">
                <a:solidFill>
                  <a:schemeClr val="bg2">
                    <a:lumMod val="50000"/>
                  </a:schemeClr>
                </a:solidFill>
                <a:latin typeface="Cambria Math" panose="02040503050406030204" pitchFamily="18" charset="0"/>
              </a:rPr>
              <a:t>Actuality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The matrices are equal in all elements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Double angle theorem, simplifications, deleting small coefficients of each element</a:t>
            </a:r>
          </a:p>
        </p:txBody>
      </p:sp>
    </p:spTree>
    <p:extLst>
      <p:ext uri="{BB962C8B-B14F-4D97-AF65-F5344CB8AC3E}">
        <p14:creationId xmlns:p14="http://schemas.microsoft.com/office/powerpoint/2010/main" val="3593968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25588-DFA1-46FC-BFC9-463A4C551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E6F60-4D78-411C-98E9-95DDDD941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152008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Using V-REP’s remote API, a simulated environment of a test laboratory with a Jaco Kinova arm can be generated, and movement replicated in the physical space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8652D1-250B-4E5F-A6A1-44ADF8D6CF4F}"/>
              </a:ext>
            </a:extLst>
          </p:cNvPr>
          <p:cNvSpPr txBox="1"/>
          <p:nvPr/>
        </p:nvSpPr>
        <p:spPr>
          <a:xfrm>
            <a:off x="4218975" y="4655976"/>
            <a:ext cx="2230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Virtual Manipulation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A0F3A11-51C0-4AAC-BF76-C57B9A2DB878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6448991" y="4840642"/>
            <a:ext cx="847547" cy="11277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F47FCE-6F1E-41B6-A6B7-8419F44E57B8}"/>
              </a:ext>
            </a:extLst>
          </p:cNvPr>
          <p:cNvSpPr txBox="1"/>
          <p:nvPr/>
        </p:nvSpPr>
        <p:spPr>
          <a:xfrm>
            <a:off x="7296538" y="4667253"/>
            <a:ext cx="2230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Physical Manipulation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D94E00-8839-4AD2-8BD2-CA0A790EEF7C}"/>
              </a:ext>
            </a:extLst>
          </p:cNvPr>
          <p:cNvSpPr txBox="1"/>
          <p:nvPr/>
        </p:nvSpPr>
        <p:spPr>
          <a:xfrm>
            <a:off x="2118049" y="4655976"/>
            <a:ext cx="1253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User input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F28AB9-0C26-4FF2-B93D-8FBD70DB4626}"/>
              </a:ext>
            </a:extLst>
          </p:cNvPr>
          <p:cNvCxnSpPr>
            <a:cxnSpLocks/>
            <a:stCxn id="10" idx="3"/>
            <a:endCxn id="4" idx="1"/>
          </p:cNvCxnSpPr>
          <p:nvPr/>
        </p:nvCxnSpPr>
        <p:spPr>
          <a:xfrm>
            <a:off x="3371428" y="4840642"/>
            <a:ext cx="84754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0895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1CCF-F6AF-4AC9-8CF2-EAE269E91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Inverse Kinematics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8F91D-DBBA-4454-81A8-3339EF5E5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885" y="2532447"/>
            <a:ext cx="5333638" cy="33404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E1EBBF-2951-465D-B343-8BAEFD97F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300" y="2806574"/>
            <a:ext cx="5004218" cy="27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28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B33DC-4489-4D0E-8018-928F8EC8E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Next: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0063F-673F-43E2-84BB-6FA2815C1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503016" cy="3541714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Get FK and IK working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Implement Joystick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Refine delay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45A292-FA4A-4045-913A-BF6EB410E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73" b="89351" l="4293" r="92424">
                        <a14:foregroundMark x1="12374" y1="47273" x2="5556" y2="61818"/>
                        <a14:foregroundMark x1="5556" y1="61818" x2="4293" y2="76364"/>
                        <a14:foregroundMark x1="46465" y1="9351" x2="62626" y2="7532"/>
                        <a14:foregroundMark x1="62626" y1="7532" x2="69697" y2="11948"/>
                        <a14:foregroundMark x1="89141" y1="25455" x2="89141" y2="25974"/>
                        <a14:foregroundMark x1="88889" y1="24675" x2="91919" y2="27792"/>
                        <a14:foregroundMark x1="90909" y1="28052" x2="92424" y2="319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62526" y="897735"/>
            <a:ext cx="3074972" cy="298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15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A32CD-A8E0-4CF2-A019-4DC7AA50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403" y="572378"/>
            <a:ext cx="9905998" cy="147857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Semester 1 </a:t>
            </a:r>
            <a:br>
              <a:rPr lang="en-AU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Objectives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8E4B9C-9702-4A6F-A363-B67A710AC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084" y="177662"/>
            <a:ext cx="6908011" cy="650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80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FC5D6-0E72-4118-9139-509BDF58F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Followed by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1104F7-C40A-4FC8-AAEF-2C2766DFA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064" y="2452121"/>
            <a:ext cx="8010525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6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F5215-FF9E-4024-9E51-DBE3CF03A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Future Uses of Remotely Simulating Robotic Actuators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2343B-2953-4DE7-A692-6A8D0F6D5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5408244" cy="3541714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Optimising or changing manufacturing processes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Laboratory work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Skype call / Virtual learning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Practicing remote surgery</a:t>
            </a:r>
          </a:p>
        </p:txBody>
      </p:sp>
    </p:spTree>
    <p:extLst>
      <p:ext uri="{BB962C8B-B14F-4D97-AF65-F5344CB8AC3E}">
        <p14:creationId xmlns:p14="http://schemas.microsoft.com/office/powerpoint/2010/main" val="1574009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1">
                  <a:tint val="98000"/>
                  <a:hueMod val="94000"/>
                  <a:satMod val="148000"/>
                  <a:lumMod val="150000"/>
                </a:schemeClr>
              </a:gs>
              <a:gs pos="100000">
                <a:schemeClr val="bg1">
                  <a:shade val="92000"/>
                  <a:hueMod val="104000"/>
                  <a:satMod val="140000"/>
                  <a:lumMod val="68000"/>
                </a:schemeClr>
              </a:gs>
            </a:gsLst>
            <a:lin ang="5040000" scaled="0"/>
          </a:gradFill>
          <a:ln>
            <a:noFill/>
          </a:ln>
          <a:effectLst/>
        </p:spPr>
      </p:sp>
      <p:pic>
        <p:nvPicPr>
          <p:cNvPr id="9" name="Picture 2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9ACD3AF8-B16E-4174-8C1A-41F683C4AF8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F5EAD09-B81D-415F-8BCF-73C81AE05F21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BE10567-6165-46A7-867D-4690A16B46D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8" name="Rectangle 67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2" descr="A picture containing electronics&#10;&#10;Description generated with high confidence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1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DB50ECD-225E-4F81-AF7B-706DD05F3BA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4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5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6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7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8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79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0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1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2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3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4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5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6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7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8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89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93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6C8349-4452-482C-A568-DD9CBD513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68244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DCD93-1B2E-48F7-8B2C-C0A8B3D56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527868" cy="147857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4E2FA-7D7E-49BD-A99F-5A2C2AFC7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809" y="1894924"/>
            <a:ext cx="4527868" cy="876268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Simulation before 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BE5F7D-A564-49A7-95A3-65BC4A4FD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585" y="2771192"/>
            <a:ext cx="745807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108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DE52C4-3F39-449D-99FA-EC2907D2E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519" y="1240972"/>
            <a:ext cx="1586203" cy="535786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B15A52-AB5F-4C91-9CDB-8FE039867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5977" y="0"/>
            <a:ext cx="9905998" cy="1478570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E7D40-D0B7-480A-95B2-E7871A85E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5815" y="2066607"/>
            <a:ext cx="6012832" cy="3178724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Remotely control a Jaco arm simulation in VREP (forward kinematics)</a:t>
            </a: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Move point to point (inverse kinematics)</a:t>
            </a:r>
          </a:p>
          <a:p>
            <a:endParaRPr lang="en-AU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Later: physical arm mimic’s remote simulation, controlled by user inputs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12F02DD-CF80-4B67-A68F-CFD7E862B7C1}"/>
              </a:ext>
            </a:extLst>
          </p:cNvPr>
          <p:cNvSpPr/>
          <p:nvPr/>
        </p:nvSpPr>
        <p:spPr>
          <a:xfrm>
            <a:off x="1495977" y="1174468"/>
            <a:ext cx="1920554" cy="2779372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4138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3E736-27C2-4842-AF2B-1444FCADC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User Inputs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AF721-120F-41FC-B5B1-ECDB48610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195698" cy="3541714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Keyboard Commands</a:t>
            </a: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Joystick</a:t>
            </a: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Mouse click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F1B470-B21E-4D1B-86D9-EB32D9836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798" b="94721" l="3671" r="98532">
                        <a14:foregroundMark x1="71806" y1="32551" x2="76946" y2="29326"/>
                        <a14:foregroundMark x1="92805" y1="33431" x2="97357" y2="39003"/>
                        <a14:foregroundMark x1="94273" y1="22287" x2="98972" y2="18182"/>
                        <a14:foregroundMark x1="98678" y1="8798" x2="89868" y2="17302"/>
                        <a14:foregroundMark x1="46549" y1="10264" x2="42438" y2="10264"/>
                        <a14:foregroundMark x1="48605" y1="10264" x2="40822" y2="9971"/>
                        <a14:foregroundMark x1="45521" y1="10264" x2="42291" y2="9091"/>
                        <a14:foregroundMark x1="10720" y1="30205" x2="2203" y2="34604"/>
                        <a14:foregroundMark x1="2203" y1="34604" x2="2056" y2="94135"/>
                        <a14:foregroundMark x1="2056" y1="94135" x2="9251" y2="85337"/>
                        <a14:foregroundMark x1="9251" y1="85337" x2="9692" y2="31085"/>
                        <a14:foregroundMark x1="5874" y1="37243" x2="4112" y2="52199"/>
                        <a14:foregroundMark x1="4112" y1="52199" x2="4699" y2="62757"/>
                        <a14:foregroundMark x1="3671" y1="94721" x2="7195" y2="92669"/>
                        <a14:foregroundMark x1="91777" y1="33138" x2="97210" y2="37243"/>
                        <a14:foregroundMark x1="96035" y1="36070" x2="97651" y2="3988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385389" y="2378156"/>
            <a:ext cx="4776571" cy="285694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CC74CFF-C94E-46BD-908B-9D6E92C724B9}"/>
              </a:ext>
            </a:extLst>
          </p:cNvPr>
          <p:cNvCxnSpPr>
            <a:cxnSpLocks/>
          </p:cNvCxnSpPr>
          <p:nvPr/>
        </p:nvCxnSpPr>
        <p:spPr>
          <a:xfrm>
            <a:off x="8276254" y="5236886"/>
            <a:ext cx="119431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9DC3DA0-00C9-498D-BB67-D35D61D2470E}"/>
              </a:ext>
            </a:extLst>
          </p:cNvPr>
          <p:cNvCxnSpPr>
            <a:cxnSpLocks/>
          </p:cNvCxnSpPr>
          <p:nvPr/>
        </p:nvCxnSpPr>
        <p:spPr>
          <a:xfrm flipV="1">
            <a:off x="4749280" y="2249487"/>
            <a:ext cx="0" cy="8576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D9438BF-2CB6-4964-87BA-B8234DC4E0B3}"/>
              </a:ext>
            </a:extLst>
          </p:cNvPr>
          <p:cNvCxnSpPr>
            <a:cxnSpLocks/>
          </p:cNvCxnSpPr>
          <p:nvPr/>
        </p:nvCxnSpPr>
        <p:spPr>
          <a:xfrm>
            <a:off x="4604658" y="2863088"/>
            <a:ext cx="270588" cy="4385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6675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D1483C4-6BFA-407F-A60B-9DC8AFDBD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7466" y="639685"/>
            <a:ext cx="2993868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1892BD-DD1D-4A4A-8E27-4BF2B433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AU" sz="3200" dirty="0">
                <a:solidFill>
                  <a:schemeClr val="bg2">
                    <a:lumMod val="75000"/>
                  </a:schemeClr>
                </a:solidFill>
              </a:rPr>
              <a:t>V-rep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03CF5-88B5-45C4-BCBC-16ECD70FC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561119" cy="3965046"/>
          </a:xfrm>
        </p:spPr>
        <p:txBody>
          <a:bodyPr>
            <a:normAutofit/>
          </a:bodyPr>
          <a:lstStyle/>
          <a:p>
            <a:r>
              <a:rPr lang="en-AU" sz="2000" dirty="0">
                <a:solidFill>
                  <a:schemeClr val="bg2">
                    <a:lumMod val="75000"/>
                  </a:schemeClr>
                </a:solidFill>
              </a:rPr>
              <a:t>Manipulation and physical simulation of objects in a scene</a:t>
            </a:r>
          </a:p>
          <a:p>
            <a:r>
              <a:rPr lang="en-AU" sz="2000" dirty="0">
                <a:solidFill>
                  <a:schemeClr val="bg2">
                    <a:lumMod val="75000"/>
                  </a:schemeClr>
                </a:solidFill>
              </a:rPr>
              <a:t>Actuation and sensing processes defined in code</a:t>
            </a:r>
          </a:p>
          <a:p>
            <a:r>
              <a:rPr lang="en-AU" sz="2000" dirty="0">
                <a:solidFill>
                  <a:schemeClr val="bg2">
                    <a:lumMod val="75000"/>
                  </a:schemeClr>
                </a:solidFill>
              </a:rPr>
              <a:t>Remote API (C, Python, </a:t>
            </a:r>
            <a:r>
              <a:rPr lang="en-AU" sz="2000" dirty="0" err="1">
                <a:solidFill>
                  <a:schemeClr val="bg2">
                    <a:lumMod val="75000"/>
                  </a:schemeClr>
                </a:solidFill>
              </a:rPr>
              <a:t>Matlab</a:t>
            </a:r>
            <a:r>
              <a:rPr lang="en-AU" sz="2000" dirty="0">
                <a:solidFill>
                  <a:schemeClr val="bg2">
                    <a:lumMod val="75000"/>
                  </a:schemeClr>
                </a:solidFill>
              </a:rPr>
              <a:t>, Java, </a:t>
            </a:r>
            <a:r>
              <a:rPr lang="en-AU" sz="2000" dirty="0" err="1">
                <a:solidFill>
                  <a:schemeClr val="bg2">
                    <a:lumMod val="75000"/>
                  </a:schemeClr>
                </a:solidFill>
              </a:rPr>
              <a:t>Octava</a:t>
            </a:r>
            <a:r>
              <a:rPr lang="en-AU" sz="2000" dirty="0">
                <a:solidFill>
                  <a:schemeClr val="bg2">
                    <a:lumMod val="75000"/>
                  </a:schemeClr>
                </a:solidFill>
              </a:rPr>
              <a:t>, Lua and </a:t>
            </a:r>
            <a:r>
              <a:rPr lang="en-AU" sz="2000" dirty="0" err="1">
                <a:solidFill>
                  <a:schemeClr val="bg2">
                    <a:lumMod val="75000"/>
                  </a:schemeClr>
                </a:solidFill>
              </a:rPr>
              <a:t>Urbi</a:t>
            </a:r>
            <a:r>
              <a:rPr lang="en-AU" sz="2000" dirty="0">
                <a:solidFill>
                  <a:schemeClr val="bg2">
                    <a:lumMod val="75000"/>
                  </a:schemeClr>
                </a:solidFill>
              </a:rPr>
              <a:t>)</a:t>
            </a:r>
          </a:p>
          <a:p>
            <a:r>
              <a:rPr lang="en-AU" sz="2000" dirty="0">
                <a:solidFill>
                  <a:schemeClr val="bg2">
                    <a:lumMod val="75000"/>
                  </a:schemeClr>
                </a:solidFill>
              </a:rPr>
              <a:t>Different function calls (blocking / non-blocking / data streaming)</a:t>
            </a:r>
          </a:p>
          <a:p>
            <a:endParaRPr lang="en-AU" sz="2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655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C3FC03-7303-4297-B3F6-2155D5E45B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451457" y="1358427"/>
            <a:ext cx="2954726" cy="532383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2C7F2C-70C1-4867-ADBF-EABA0AA6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10607"/>
            <a:ext cx="9905998" cy="1478570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Scene Hierarchy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B142D-6A77-48F4-935D-1130FC20B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9728" y="1986079"/>
            <a:ext cx="6012832" cy="3541714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Can place sensors at any location</a:t>
            </a: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Each parent object has an embedded Lua script</a:t>
            </a: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Joints can have different behaviours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3666EA3-4E63-44EA-A515-B15A4D7F13F3}"/>
              </a:ext>
            </a:extLst>
          </p:cNvPr>
          <p:cNvSpPr/>
          <p:nvPr/>
        </p:nvSpPr>
        <p:spPr>
          <a:xfrm>
            <a:off x="371189" y="1871907"/>
            <a:ext cx="1259633" cy="228345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01E75F26-9F05-4A42-82B8-BB16410CA856}"/>
              </a:ext>
            </a:extLst>
          </p:cNvPr>
          <p:cNvSpPr/>
          <p:nvPr/>
        </p:nvSpPr>
        <p:spPr>
          <a:xfrm>
            <a:off x="900344" y="5144012"/>
            <a:ext cx="1259633" cy="228345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A1746047-0333-4155-BC93-B8546ADF05A0}"/>
              </a:ext>
            </a:extLst>
          </p:cNvPr>
          <p:cNvSpPr/>
          <p:nvPr/>
        </p:nvSpPr>
        <p:spPr>
          <a:xfrm>
            <a:off x="451457" y="3906170"/>
            <a:ext cx="1259633" cy="228345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F9A0B7-EA15-48CB-85BD-846A5A670D50}"/>
              </a:ext>
            </a:extLst>
          </p:cNvPr>
          <p:cNvSpPr txBox="1"/>
          <p:nvPr/>
        </p:nvSpPr>
        <p:spPr>
          <a:xfrm>
            <a:off x="3855070" y="5372357"/>
            <a:ext cx="4962698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Passive move – fixed link</a:t>
            </a: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Inverse Kinematics Mode</a:t>
            </a:r>
            <a:br>
              <a:rPr lang="en-AU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Dependent Mode  - to another joint’s angle</a:t>
            </a: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Torque and Force Mode (PID or damping)</a:t>
            </a:r>
          </a:p>
        </p:txBody>
      </p:sp>
      <p:pic>
        <p:nvPicPr>
          <p:cNvPr id="118" name="Picture 117">
            <a:extLst>
              <a:ext uri="{FF2B5EF4-FFF2-40B4-BE49-F238E27FC236}">
                <a16:creationId xmlns:a16="http://schemas.microsoft.com/office/drawing/2014/main" id="{04B8C09E-9DB4-4355-9765-C5E059371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4284" y="1005839"/>
            <a:ext cx="2584504" cy="483084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4091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4C0B8-93A0-4B4A-82F5-9AE0D66B6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5323182" cy="1478570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VREP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EA644-0BA7-49D9-8A78-4E73177CD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323183" cy="3541714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Objects can be imported models or created</a:t>
            </a:r>
          </a:p>
          <a:p>
            <a:r>
              <a:rPr lang="en-AU" dirty="0">
                <a:solidFill>
                  <a:schemeClr val="bg2">
                    <a:lumMod val="50000"/>
                  </a:schemeClr>
                </a:solidFill>
              </a:rPr>
              <a:t>Physics engines allow interaction of objects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EC37E-3CF3-4016-B0A9-19D1DFB2D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933" y="1811853"/>
            <a:ext cx="527685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706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538FA-5850-4C82-AD1C-3D6C85FCB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Setting up A</a:t>
            </a:r>
            <a:br>
              <a:rPr lang="en-AU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Remote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2F09F-2A1D-41DD-B1B1-929A8B40D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079" y="2498869"/>
            <a:ext cx="3979228" cy="2123007"/>
          </a:xfrm>
        </p:spPr>
        <p:txBody>
          <a:bodyPr/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Python script for testing VREP functions</a:t>
            </a: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Client program in C</a:t>
            </a:r>
          </a:p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Executed in Linux &amp; Windows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2BA019-0DEC-48AA-BAF6-F80109CDE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2743" y="618518"/>
            <a:ext cx="69532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2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584</TotalTime>
  <Words>419</Words>
  <Application>Microsoft Office PowerPoint</Application>
  <PresentationFormat>Widescreen</PresentationFormat>
  <Paragraphs>83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Cambria Math</vt:lpstr>
      <vt:lpstr>Trebuchet MS</vt:lpstr>
      <vt:lpstr>Tw Cen MT</vt:lpstr>
      <vt:lpstr>Circuit</vt:lpstr>
      <vt:lpstr>Metr4901 – Thesis Seminar</vt:lpstr>
      <vt:lpstr>Scope</vt:lpstr>
      <vt:lpstr>Purpose</vt:lpstr>
      <vt:lpstr>Objectives</vt:lpstr>
      <vt:lpstr>User Inputs</vt:lpstr>
      <vt:lpstr>V-rep</vt:lpstr>
      <vt:lpstr>Scene Hierarchy</vt:lpstr>
      <vt:lpstr>VREP Simulation</vt:lpstr>
      <vt:lpstr>Setting up A Remote client</vt:lpstr>
      <vt:lpstr>Setting up A Remote client</vt:lpstr>
      <vt:lpstr>Remote Client</vt:lpstr>
      <vt:lpstr>Forward Kinematics</vt:lpstr>
      <vt:lpstr>Transformation</vt:lpstr>
      <vt:lpstr>Coordinates</vt:lpstr>
      <vt:lpstr>Coordinates</vt:lpstr>
      <vt:lpstr>Transformation Matrix</vt:lpstr>
      <vt:lpstr>Checking Forward Kinematics</vt:lpstr>
      <vt:lpstr>PowerPoint Presentation</vt:lpstr>
      <vt:lpstr>Inverse Kinematics</vt:lpstr>
      <vt:lpstr>Inverse Kinematics</vt:lpstr>
      <vt:lpstr>Next: </vt:lpstr>
      <vt:lpstr>Semester 1  Objectives</vt:lpstr>
      <vt:lpstr>Followed by</vt:lpstr>
      <vt:lpstr>Future Uses of Remotely Simulating Robotic Actuators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Metr4901 – Thesis Seminar</dc:title>
  <dc:creator>Callum Rohweder</dc:creator>
  <cp:lastModifiedBy>Callum Rohweder</cp:lastModifiedBy>
  <cp:revision>32</cp:revision>
  <dcterms:created xsi:type="dcterms:W3CDTF">2017-10-11T06:36:52Z</dcterms:created>
  <dcterms:modified xsi:type="dcterms:W3CDTF">2017-10-12T04:20:53Z</dcterms:modified>
</cp:coreProperties>
</file>

<file path=docProps/thumbnail.jpeg>
</file>